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handoutMasterIdLst>
    <p:handoutMasterId r:id="rId7"/>
  </p:handoutMasterIdLst>
  <p:sldIdLst>
    <p:sldId id="262" r:id="rId2"/>
    <p:sldId id="272" r:id="rId3"/>
    <p:sldId id="266" r:id="rId4"/>
    <p:sldId id="271" r:id="rId5"/>
  </p:sldIdLst>
  <p:sldSz cx="9144000" cy="6858000" type="screen4x3"/>
  <p:notesSz cx="9296400" cy="6881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 Han Yao" initials="HY Tan" lastIdx="1" clrIdx="0"/>
  <p:cmAuthor id="1" name="renny_low" initials="r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88596" autoAdjust="0"/>
  </p:normalViewPr>
  <p:slideViewPr>
    <p:cSldViewPr>
      <p:cViewPr>
        <p:scale>
          <a:sx n="60" d="100"/>
          <a:sy n="60" d="100"/>
        </p:scale>
        <p:origin x="-1392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40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40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4A7AF-A090-4BFD-94DC-327FBA46C258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ED02A-EEC2-43A7-BCB4-6003E62C6607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40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40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E10026-4E01-44BA-B14D-C8ECCF8B2D14}" type="datetimeFigureOut">
              <a:rPr lang="en-US"/>
              <a:pPr/>
              <a:t>4/19/2010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515938"/>
            <a:ext cx="3438525" cy="2579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S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268862"/>
            <a:ext cx="7437119" cy="309681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05CEC6-C5E3-4302-87F8-164965AA26D7}" type="slidenum">
              <a:rPr lang="en-SG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eaLnBrk="1" hangingPunct="1"/>
            <a:endParaRPr lang="en-SG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276AE7-868B-43D1-97F3-2B7335BC9BA9}" type="slidenum">
              <a:rPr lang="en-SG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5CEC6-C5E3-4302-87F8-164965AA26D7}" type="slidenum">
              <a:rPr lang="en-SG" smtClean="0"/>
              <a:pPr/>
              <a:t>2</a:t>
            </a:fld>
            <a:endParaRPr lang="en-S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5CEC6-C5E3-4302-87F8-164965AA26D7}" type="slidenum">
              <a:rPr lang="en-SG" smtClean="0"/>
              <a:pPr/>
              <a:t>3</a:t>
            </a:fld>
            <a:endParaRPr lang="en-S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C9C2741-7D95-4CC0-BE4A-C83E2C12A41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203F5FC-18AB-4EFF-B91D-452A30681CDB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8A881E-33B0-49C3-8267-AE323BCA01F6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930ECC-89CD-4201-8791-CED4BE815A83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070CB-4161-4175-AF1E-0FB8697D9C51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4C5F00-6E4D-45C3-BA74-8DB535FA80A6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E5E603-C06F-48BE-9945-75E8F82796BA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19F82A-6F5C-4276-8218-C792F5A757FF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5358FDF-A151-48B7-8169-316B2F04FAFA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799D01-BCBC-4A54-8736-E168A96F5734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13C710-27B6-4DBA-A388-DE7D1F805BFD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701C32-60D9-4A46-A8E1-192CE25DF20D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390187-6D24-4A15-95DA-63745E0A8DB6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310EC2-5D3A-4040-9584-C26DC5FACBBD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BC71EA-9F2A-4F21-A337-E2E677C1E588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6E44E7-7FF4-4A7E-ADD7-5DC49D4575FE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FD02B-D931-456E-A597-EACF805F83B8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6B597F-AC0D-4329-BC7E-0E57C3656280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E6E6B-0F97-46FE-92FD-341615185624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C15E696-94E7-4E82-901A-66085058229D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03A8C8-54CC-437A-A517-29E15641B976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4D4C09-CDF9-4B46-B58E-724BC44D303E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A74166-98A6-473D-941D-93F307098DFF}" type="slidenum">
              <a:rPr lang="en-SG" smtClean="0"/>
              <a:pPr/>
              <a:t>‹#›</a:t>
            </a:fld>
            <a:endParaRPr lang="en-S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19278B0-9A51-4B17-BE8F-15C49C072D98}" type="datetimeFigureOut">
              <a:rPr lang="en-US" smtClean="0"/>
              <a:pPr/>
              <a:t>4/19/2010</a:t>
            </a:fld>
            <a:endParaRPr lang="en-S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S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DEDCD3F-D96D-4AA2-B9C1-8D0E2280C78E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9144000" cy="1600200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en-SG" sz="3500" dirty="0" smtClean="0"/>
              <a:t>Atoms are the basic building blocks of</a:t>
            </a:r>
          </a:p>
          <a:p>
            <a:pPr marL="0">
              <a:buFont typeface="Arial" charset="0"/>
              <a:buNone/>
            </a:pPr>
            <a:r>
              <a:rPr lang="en-SG" sz="3500" dirty="0" smtClean="0"/>
              <a:t>matter that make up everything around us.</a:t>
            </a:r>
          </a:p>
          <a:p>
            <a:pPr marL="0"/>
            <a:endParaRPr lang="en-SG" sz="3400" dirty="0" smtClean="0"/>
          </a:p>
          <a:p>
            <a:pPr marL="0"/>
            <a:endParaRPr lang="en-SG" sz="3400" dirty="0" smtClean="0"/>
          </a:p>
          <a:p>
            <a:pPr marL="0"/>
            <a:endParaRPr lang="en-SG" sz="3400" dirty="0" smtClean="0"/>
          </a:p>
          <a:p>
            <a:pPr marL="0"/>
            <a:endParaRPr lang="en-SG" sz="3400" dirty="0" smtClean="0"/>
          </a:p>
        </p:txBody>
      </p:sp>
      <p:pic>
        <p:nvPicPr>
          <p:cNvPr id="18" name="Picture 3" descr="C:\Documents and Settings\joel_chung\Local Settings\Temporary Internet Files\Content.IE5\BTQR06VU\MPj04013870000[1].jpg"/>
          <p:cNvPicPr>
            <a:picLocks noChangeAspect="1" noChangeArrowheads="1"/>
          </p:cNvPicPr>
          <p:nvPr/>
        </p:nvPicPr>
        <p:blipFill>
          <a:blip r:embed="rId3" cstate="print"/>
          <a:srcRect l="25509" t="24414" r="24316" b="24316"/>
          <a:stretch>
            <a:fillRect/>
          </a:stretch>
        </p:blipFill>
        <p:spPr bwMode="auto">
          <a:xfrm>
            <a:off x="685800" y="1905000"/>
            <a:ext cx="2387065" cy="2285999"/>
          </a:xfrm>
          <a:prstGeom prst="rect">
            <a:avLst/>
          </a:prstGeom>
          <a:noFill/>
        </p:spPr>
      </p:pic>
      <p:grpSp>
        <p:nvGrpSpPr>
          <p:cNvPr id="45" name="Group 44"/>
          <p:cNvGrpSpPr/>
          <p:nvPr/>
        </p:nvGrpSpPr>
        <p:grpSpPr>
          <a:xfrm>
            <a:off x="2286000" y="1981200"/>
            <a:ext cx="3481137" cy="1903731"/>
            <a:chOff x="5434263" y="2186481"/>
            <a:chExt cx="3481137" cy="1903731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5486400" y="2345127"/>
              <a:ext cx="2086276" cy="93147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434263" y="3296991"/>
              <a:ext cx="2188143" cy="68745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7075371" y="2186481"/>
              <a:ext cx="1840029" cy="19037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6" name="Picture 14" descr="C:\Documents and Settings\joel_chung\Local Settings\Temporary Internet Files\Content.IE5\YGFD6HCT\MPj0422193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76409" y="4343400"/>
            <a:ext cx="2744272" cy="182880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grpSp>
        <p:nvGrpSpPr>
          <p:cNvPr id="42" name="Group 41"/>
          <p:cNvGrpSpPr/>
          <p:nvPr/>
        </p:nvGrpSpPr>
        <p:grpSpPr>
          <a:xfrm rot="18232594">
            <a:off x="3966352" y="4016134"/>
            <a:ext cx="2133600" cy="2903504"/>
            <a:chOff x="533400" y="1981200"/>
            <a:chExt cx="2133600" cy="2903504"/>
          </a:xfrm>
        </p:grpSpPr>
        <p:cxnSp>
          <p:nvCxnSpPr>
            <p:cNvPr id="32" name="Straight Connector 31"/>
            <p:cNvCxnSpPr/>
            <p:nvPr/>
          </p:nvCxnSpPr>
          <p:spPr>
            <a:xfrm rot="16200000" flipV="1">
              <a:off x="1520048" y="3737752"/>
              <a:ext cx="1989104" cy="3048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762000" y="3581400"/>
              <a:ext cx="1905000" cy="1295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533400" y="1981200"/>
              <a:ext cx="1840029" cy="19037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914400" y="2286000"/>
              <a:ext cx="1257657" cy="1295400"/>
              <a:chOff x="381000" y="1752600"/>
              <a:chExt cx="1342341" cy="1381363"/>
            </a:xfrm>
          </p:grpSpPr>
          <p:pic>
            <p:nvPicPr>
              <p:cNvPr id="29" name="Picture 28" descr="640px-Water_molecule_3D_svg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609600" y="1752600"/>
                <a:ext cx="580341" cy="543163"/>
              </a:xfrm>
              <a:prstGeom prst="rect">
                <a:avLst/>
              </a:prstGeom>
            </p:spPr>
          </p:pic>
          <p:pic>
            <p:nvPicPr>
              <p:cNvPr id="30" name="Picture 29" descr="640px-Water_molecule_3D_svg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143000" y="2438400"/>
                <a:ext cx="580341" cy="543163"/>
              </a:xfrm>
              <a:prstGeom prst="rect">
                <a:avLst/>
              </a:prstGeom>
            </p:spPr>
          </p:pic>
          <p:pic>
            <p:nvPicPr>
              <p:cNvPr id="31" name="Picture 30" descr="640px-Water_molecule_3D_svg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81000" y="2590800"/>
                <a:ext cx="580341" cy="543163"/>
              </a:xfrm>
              <a:prstGeom prst="rect">
                <a:avLst/>
              </a:prstGeom>
            </p:spPr>
          </p:pic>
        </p:grpSp>
      </p:grpSp>
      <p:pic>
        <p:nvPicPr>
          <p:cNvPr id="9218" name="Picture 2" descr="Diamon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1188" y="2286000"/>
            <a:ext cx="1113246" cy="1403280"/>
          </a:xfrm>
          <a:prstGeom prst="rect">
            <a:avLst/>
          </a:prstGeom>
          <a:noFill/>
        </p:spPr>
      </p:pic>
      <p:sp>
        <p:nvSpPr>
          <p:cNvPr id="19" name="TextBox 25"/>
          <p:cNvSpPr txBox="1"/>
          <p:nvPr/>
        </p:nvSpPr>
        <p:spPr>
          <a:xfrm>
            <a:off x="4018879" y="6280919"/>
            <a:ext cx="4714752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SG" sz="1050" dirty="0" smtClean="0"/>
              <a:t>Retrieved March 19, 2010, </a:t>
            </a:r>
          </a:p>
          <a:p>
            <a:r>
              <a:rPr lang="en-SG" sz="1050" dirty="0" smtClean="0"/>
              <a:t>from</a:t>
            </a:r>
            <a:r>
              <a:rPr lang="en-GB" sz="1050" dirty="0" smtClean="0"/>
              <a:t>: </a:t>
            </a:r>
            <a:r>
              <a:rPr lang="en-SG" sz="1050" dirty="0" smtClean="0"/>
              <a:t>http://www.globalwarmingart.com/wiki/File:Water_Molecule_VdW_png</a:t>
            </a:r>
            <a:endParaRPr lang="en-GB" sz="1050" dirty="0" smtClean="0"/>
          </a:p>
          <a:p>
            <a:endParaRPr lang="en-SG" sz="1050" dirty="0"/>
          </a:p>
        </p:txBody>
      </p:sp>
      <p:sp>
        <p:nvSpPr>
          <p:cNvPr id="21" name="TextBox 25"/>
          <p:cNvSpPr txBox="1"/>
          <p:nvPr/>
        </p:nvSpPr>
        <p:spPr>
          <a:xfrm>
            <a:off x="3810000" y="3918719"/>
            <a:ext cx="3435556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SG" sz="1050" dirty="0" smtClean="0"/>
              <a:t>Retrieved March 19, 2010, </a:t>
            </a:r>
          </a:p>
          <a:p>
            <a:r>
              <a:rPr lang="en-SG" sz="1050" dirty="0" smtClean="0"/>
              <a:t>from</a:t>
            </a:r>
            <a:r>
              <a:rPr lang="en-GB" sz="1050" dirty="0" smtClean="0"/>
              <a:t>: </a:t>
            </a:r>
            <a:r>
              <a:rPr lang="en-SG" sz="1050" dirty="0" smtClean="0"/>
              <a:t>http ://www.science.org.au/nova/024/024key.htm</a:t>
            </a:r>
            <a:endParaRPr lang="en-GB" sz="1050" dirty="0" smtClean="0"/>
          </a:p>
          <a:p>
            <a:endParaRPr lang="en-SG" sz="1050" dirty="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00101" y="2743200"/>
          <a:ext cx="7696198" cy="2031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001"/>
                <a:gridCol w="1708399"/>
                <a:gridCol w="1708399"/>
                <a:gridCol w="1708399"/>
              </a:tblGrid>
              <a:tr h="463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Lithium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Oxygen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Sodium</a:t>
                      </a:r>
                      <a:endParaRPr lang="en-US" dirty="0"/>
                    </a:p>
                  </a:txBody>
                  <a:tcPr anchor="ctr"/>
                </a:tc>
              </a:tr>
              <a:tr h="46382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Atomic 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 anchor="ctr"/>
                </a:tc>
              </a:tr>
              <a:tr h="46382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Relative Atomic Mass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 anchor="ctr"/>
                </a:tc>
              </a:tr>
              <a:tr h="46382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Atomic diameter</a:t>
                      </a:r>
                    </a:p>
                    <a:p>
                      <a:pPr algn="ctr"/>
                      <a:r>
                        <a:rPr lang="en-US" dirty="0" smtClean="0"/>
                        <a:t>( X 10</a:t>
                      </a:r>
                      <a:r>
                        <a:rPr lang="en-US" baseline="30000" dirty="0" smtClean="0"/>
                        <a:t>-10 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baseline="0" dirty="0" err="1" smtClean="0"/>
                        <a:t>metres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1.30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4.46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483042"/>
            <a:ext cx="8686800" cy="205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charset="0"/>
              <a:buNone/>
              <a:tabLst/>
              <a:defRPr/>
            </a:pPr>
            <a:r>
              <a:rPr lang="en-SG" sz="2400" dirty="0" smtClean="0">
                <a:latin typeface="+mn-lt"/>
              </a:rPr>
              <a:t>There are many different types of atoms.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charset="0"/>
              <a:buNone/>
              <a:tabLst/>
              <a:defRPr/>
            </a:pPr>
            <a:endParaRPr lang="en-SG" sz="2400" dirty="0" smtClean="0">
              <a:latin typeface="+mn-lt"/>
            </a:endParaRPr>
          </a:p>
          <a:p>
            <a:pPr marL="95250" marR="0" lvl="0" indent="14288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charset="0"/>
              <a:buNone/>
              <a:tabLst/>
              <a:defRPr/>
            </a:pPr>
            <a:r>
              <a:rPr lang="en-SG" sz="2400" dirty="0" smtClean="0">
                <a:latin typeface="+mn-lt"/>
              </a:rPr>
              <a:t>Like many things around us, atoms have characteristics like size and mass. However, it is noted that a larger atom may not necessarily have a larger mass.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charset="0"/>
              <a:buNone/>
              <a:tabLst/>
              <a:defRPr/>
            </a:pPr>
            <a:endParaRPr kumimoji="0" lang="en-SG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49530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indent="14288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defRPr/>
            </a:pPr>
            <a:r>
              <a:rPr lang="en-SG" sz="2400" dirty="0" smtClean="0">
                <a:latin typeface="+mn-lt"/>
              </a:rPr>
              <a:t>The different atoms discovered on Earth thus far are systematically arranged in the Periodic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82000" cy="1219200"/>
          </a:xfrm>
        </p:spPr>
        <p:txBody>
          <a:bodyPr>
            <a:noAutofit/>
          </a:bodyPr>
          <a:lstStyle/>
          <a:p>
            <a:pPr marL="0" indent="14288">
              <a:buFont typeface="Arial" charset="0"/>
              <a:buNone/>
            </a:pPr>
            <a:r>
              <a:rPr lang="en-SG" sz="2400" dirty="0" smtClean="0"/>
              <a:t>Certain atoms like argon can exist without combining with other atoms. They are found as gases made up of single atoms.</a:t>
            </a:r>
            <a:endParaRPr lang="en-SG" sz="3600" dirty="0" smtClean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1600" y="1981200"/>
            <a:ext cx="83808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charset="0"/>
              <a:buNone/>
              <a:tabLst/>
              <a:defRPr/>
            </a:pPr>
            <a:r>
              <a:rPr kumimoji="0" lang="en-SG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However, most atoms rarely exist on their own. </a:t>
            </a:r>
            <a:r>
              <a:rPr lang="en-SG" sz="2400" dirty="0" smtClean="0">
                <a:latin typeface="+mn-lt"/>
              </a:rPr>
              <a:t>T</a:t>
            </a:r>
            <a:r>
              <a:rPr kumimoji="0" lang="en-SG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hey are commonly found combined with one or more atoms.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07532" y="3200400"/>
            <a:ext cx="4928937" cy="2784832"/>
            <a:chOff x="1981200" y="2590800"/>
            <a:chExt cx="4928937" cy="2784832"/>
          </a:xfrm>
        </p:grpSpPr>
        <p:pic>
          <p:nvPicPr>
            <p:cNvPr id="5" name="Picture 11" descr="C:\Documents and Settings\joel_chung\Local Settings\Temporary Internet Files\Content.IE5\51HUSMVK\MPj04005920000[1]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81200" y="2590800"/>
              <a:ext cx="2590800" cy="2784832"/>
            </a:xfrm>
            <a:prstGeom prst="rect">
              <a:avLst/>
            </a:prstGeom>
            <a:noFill/>
          </p:spPr>
        </p:pic>
        <p:cxnSp>
          <p:nvCxnSpPr>
            <p:cNvPr id="6" name="Straight Connector 5"/>
            <p:cNvCxnSpPr/>
            <p:nvPr/>
          </p:nvCxnSpPr>
          <p:spPr>
            <a:xfrm>
              <a:off x="3429000" y="4495800"/>
              <a:ext cx="2188143" cy="57876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3429000" y="3435247"/>
              <a:ext cx="2138413" cy="106055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5070108" y="3276600"/>
              <a:ext cx="1840029" cy="190373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9" descr="629px-Sodium-chloride-3D-ionic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257800" y="3581400"/>
              <a:ext cx="1428660" cy="1360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Box 25"/>
          <p:cNvSpPr txBox="1"/>
          <p:nvPr/>
        </p:nvSpPr>
        <p:spPr>
          <a:xfrm>
            <a:off x="2286000" y="5943600"/>
            <a:ext cx="255871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SG" sz="1050" dirty="0" smtClean="0"/>
              <a:t>Retrieved March 19, 2010, </a:t>
            </a:r>
          </a:p>
          <a:p>
            <a:r>
              <a:rPr lang="en-SG" sz="1050" dirty="0" smtClean="0"/>
              <a:t>from</a:t>
            </a:r>
            <a:r>
              <a:rPr lang="en-GB" sz="1050" dirty="0" smtClean="0"/>
              <a:t>: </a:t>
            </a:r>
            <a:r>
              <a:rPr lang="en-SG" sz="1050" dirty="0" smtClean="0"/>
              <a:t>http://kimberlysnyder.net/2010/01/</a:t>
            </a:r>
          </a:p>
          <a:p>
            <a:endParaRPr lang="en-GB" sz="1050" dirty="0" smtClean="0"/>
          </a:p>
          <a:p>
            <a:endParaRPr lang="en-SG" sz="1050" dirty="0"/>
          </a:p>
        </p:txBody>
      </p:sp>
      <p:sp>
        <p:nvSpPr>
          <p:cNvPr id="11" name="TextBox 25"/>
          <p:cNvSpPr txBox="1"/>
          <p:nvPr/>
        </p:nvSpPr>
        <p:spPr>
          <a:xfrm>
            <a:off x="5257800" y="5867400"/>
            <a:ext cx="40238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SG" sz="1050" dirty="0" smtClean="0"/>
              <a:t>Retrieved March 19, 2010, </a:t>
            </a:r>
          </a:p>
          <a:p>
            <a:r>
              <a:rPr lang="en-SG" sz="1050" dirty="0" smtClean="0"/>
              <a:t>from</a:t>
            </a:r>
            <a:r>
              <a:rPr lang="en-GB" sz="1050" dirty="0" smtClean="0"/>
              <a:t>: </a:t>
            </a:r>
            <a:r>
              <a:rPr lang="en-SG" sz="1050" dirty="0" smtClean="0"/>
              <a:t>http://www.webschool.org.uk/revision/ioniccompounds.htm</a:t>
            </a:r>
          </a:p>
          <a:p>
            <a:endParaRPr lang="en-GB" sz="1050" dirty="0" smtClean="0"/>
          </a:p>
          <a:p>
            <a:endParaRPr lang="en-SG" sz="1050" dirty="0"/>
          </a:p>
        </p:txBody>
      </p:sp>
    </p:spTree>
  </p:cSld>
  <p:clrMapOvr>
    <a:masterClrMapping/>
  </p:clrMapOvr>
  <p:transition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70038"/>
            <a:ext cx="8305800" cy="3916362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Determine how the components of an atom will affect:</a:t>
            </a:r>
          </a:p>
          <a:p>
            <a:pPr lvl="1">
              <a:buClrTx/>
              <a:buSzPct val="68000"/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The atomic mass of an atom</a:t>
            </a:r>
          </a:p>
          <a:p>
            <a:pPr lvl="1">
              <a:buClrTx/>
              <a:buSzPct val="68000"/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The size of an atom</a:t>
            </a:r>
          </a:p>
          <a:p>
            <a:pPr marL="365760" lvl="1" indent="-256032">
              <a:spcBef>
                <a:spcPts val="0"/>
              </a:spcBef>
              <a:buClrTx/>
              <a:buSzPct val="68000"/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95250" lvl="1" indent="14288">
              <a:spcBef>
                <a:spcPts val="400"/>
              </a:spcBef>
              <a:buClrTx/>
              <a:buSzPct val="68000"/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Using the Periodic Table, state and explain, </a:t>
            </a:r>
          </a:p>
          <a:p>
            <a:pPr lvl="1">
              <a:buClrTx/>
              <a:buSzPct val="68000"/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The trends in atomic mass and size</a:t>
            </a:r>
          </a:p>
          <a:p>
            <a:pPr lvl="1">
              <a:buClrTx/>
              <a:buSzPct val="68000"/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The ways which two or more atoms may combine together.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592192" y="357166"/>
            <a:ext cx="8086636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>
                  <a:prstDash val="solid"/>
                </a:ln>
                <a:solidFill>
                  <a:srgbClr val="0066FF"/>
                </a:solidFill>
                <a:effectLst>
                  <a:glow rad="228600">
                    <a:schemeClr val="accent4">
                      <a:lumMod val="20000"/>
                      <a:lumOff val="80000"/>
                      <a:alpha val="40000"/>
                    </a:schemeClr>
                  </a:glow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Your challenge for the day!</a:t>
            </a:r>
          </a:p>
        </p:txBody>
      </p:sp>
    </p:spTree>
    <p:custDataLst>
      <p:tags r:id="rId1"/>
    </p:custDataLst>
  </p:cSld>
  <p:clrMapOvr>
    <a:masterClrMapping/>
  </p:clrMapOvr>
  <p:transition advTm="1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8|0.8|0.9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2056</TotalTime>
  <Words>241</Words>
  <Application>Microsoft Office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Slide 1</vt:lpstr>
      <vt:lpstr>Slide 2</vt:lpstr>
      <vt:lpstr>Slide 3</vt:lpstr>
      <vt:lpstr>Slide 4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PS04 AM I Stable?</dc:title>
  <dc:creator>Republic Polytechnic</dc:creator>
  <cp:lastModifiedBy>renny_low</cp:lastModifiedBy>
  <cp:revision>46</cp:revision>
  <dcterms:created xsi:type="dcterms:W3CDTF">2009-02-06T08:43:15Z</dcterms:created>
  <dcterms:modified xsi:type="dcterms:W3CDTF">2010-04-19T08:28:05Z</dcterms:modified>
</cp:coreProperties>
</file>